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1.jpe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17" Target="../media/image6.png" Type="http://schemas.openxmlformats.org/officeDocument/2006/relationships/image"/><Relationship Id="rId18" Target="../media/image7.sv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jpe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6329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t="0" r="-482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52928" y="6484514"/>
            <a:ext cx="8046955" cy="150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Use Of 6 Steps Of Data Analytics Process In College Selection</a:t>
            </a:r>
          </a:p>
          <a:p>
            <a:pPr>
              <a:lnSpc>
                <a:spcPts val="404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52928" y="1710321"/>
            <a:ext cx="7774435" cy="3862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62"/>
              </a:lnSpc>
            </a:pPr>
            <a:r>
              <a:rPr lang="en-US" sz="6107">
                <a:solidFill>
                  <a:srgbClr val="1C5739"/>
                </a:solidFill>
                <a:latin typeface="Codec Pro ExtraBold"/>
              </a:rPr>
              <a:t>DATA ANALYTICS PROCESS:</a:t>
            </a:r>
          </a:p>
          <a:p>
            <a:pPr>
              <a:lnSpc>
                <a:spcPts val="5862"/>
              </a:lnSpc>
            </a:pPr>
            <a:r>
              <a:rPr lang="en-US" sz="6107">
                <a:solidFill>
                  <a:srgbClr val="1C5739"/>
                </a:solidFill>
                <a:latin typeface="Codec Pro ExtraBold"/>
              </a:rPr>
              <a:t>Real World Application Case Study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119007" y="0"/>
            <a:ext cx="7413756" cy="10509241"/>
          </a:xfrm>
          <a:custGeom>
            <a:avLst/>
            <a:gdLst/>
            <a:ahLst/>
            <a:cxnLst/>
            <a:rect r="r" b="b" t="t" l="l"/>
            <a:pathLst>
              <a:path h="10509241" w="7413756">
                <a:moveTo>
                  <a:pt x="0" y="0"/>
                </a:moveTo>
                <a:lnTo>
                  <a:pt x="7413755" y="0"/>
                </a:lnTo>
                <a:lnTo>
                  <a:pt x="7413755" y="10509241"/>
                </a:lnTo>
                <a:lnTo>
                  <a:pt x="0" y="1050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532" t="0" r="-10253" b="-3158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4995" y="1057275"/>
            <a:ext cx="4290470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Act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875" y="2581097"/>
            <a:ext cx="9606528" cy="754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3857" indent="-351929" lvl="1">
              <a:lnSpc>
                <a:spcPts val="4498"/>
              </a:lnSpc>
              <a:buFont typeface="Arial"/>
              <a:buChar char="•"/>
            </a:pPr>
            <a:r>
              <a:rPr lang="en-US" sz="3260" spc="319">
                <a:solidFill>
                  <a:srgbClr val="231F20"/>
                </a:solidFill>
                <a:latin typeface="Open Sauce"/>
              </a:rPr>
              <a:t>In the action phase, the student takes informed actions based on the insights gained from the data analysis. </a:t>
            </a:r>
          </a:p>
          <a:p>
            <a:pPr marL="703857" indent="-351929" lvl="1">
              <a:lnSpc>
                <a:spcPts val="4498"/>
              </a:lnSpc>
              <a:buFont typeface="Arial"/>
              <a:buChar char="•"/>
            </a:pPr>
            <a:r>
              <a:rPr lang="en-US" sz="3260" spc="319">
                <a:solidFill>
                  <a:srgbClr val="231F20"/>
                </a:solidFill>
                <a:latin typeface="Open Sauce"/>
              </a:rPr>
              <a:t>They may shortlist colleges that align with their preferences and apply to them.</a:t>
            </a:r>
          </a:p>
          <a:p>
            <a:pPr marL="703857" indent="-351929" lvl="1">
              <a:lnSpc>
                <a:spcPts val="4498"/>
              </a:lnSpc>
              <a:buFont typeface="Arial"/>
              <a:buChar char="•"/>
            </a:pPr>
            <a:r>
              <a:rPr lang="en-US" sz="3260" spc="319">
                <a:solidFill>
                  <a:srgbClr val="231F20"/>
                </a:solidFill>
                <a:latin typeface="Open Sauce"/>
              </a:rPr>
              <a:t>The student can use the insights to tailor their application strategy, focus on colleges with higher admission chances, or prioritize financial aid opportunities.</a:t>
            </a:r>
          </a:p>
          <a:p>
            <a:pPr>
              <a:lnSpc>
                <a:spcPts val="3352"/>
              </a:lnSpc>
            </a:pPr>
          </a:p>
          <a:p>
            <a:pPr marL="0" indent="0" lvl="0">
              <a:lnSpc>
                <a:spcPts val="33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26070" y="4131493"/>
            <a:ext cx="5435861" cy="210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996142" y="6241046"/>
            <a:ext cx="5153192" cy="5153192"/>
          </a:xfrm>
          <a:custGeom>
            <a:avLst/>
            <a:gdLst/>
            <a:ahLst/>
            <a:cxnLst/>
            <a:rect r="r" b="b" t="t" l="l"/>
            <a:pathLst>
              <a:path h="5153192" w="5153192">
                <a:moveTo>
                  <a:pt x="0" y="0"/>
                </a:moveTo>
                <a:lnTo>
                  <a:pt x="5153192" y="0"/>
                </a:lnTo>
                <a:lnTo>
                  <a:pt x="5153192" y="5153191"/>
                </a:lnTo>
                <a:lnTo>
                  <a:pt x="0" y="5153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62759" y="721421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4237311" y="-3503772"/>
            <a:ext cx="7147572" cy="3911671"/>
          </a:xfrm>
          <a:custGeom>
            <a:avLst/>
            <a:gdLst/>
            <a:ahLst/>
            <a:cxnLst/>
            <a:rect r="r" b="b" t="t" l="l"/>
            <a:pathLst>
              <a:path h="3911671" w="7147572">
                <a:moveTo>
                  <a:pt x="0" y="0"/>
                </a:moveTo>
                <a:lnTo>
                  <a:pt x="7147572" y="0"/>
                </a:lnTo>
                <a:lnTo>
                  <a:pt x="7147572" y="3911671"/>
                </a:lnTo>
                <a:lnTo>
                  <a:pt x="0" y="3911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245445" y="4805559"/>
            <a:ext cx="2085109" cy="20851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20169" y="259799"/>
            <a:ext cx="915345" cy="1501511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477841" y="259799"/>
            <a:ext cx="5482233" cy="1424888"/>
            <a:chOff x="0" y="0"/>
            <a:chExt cx="7374240" cy="19166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03824" y="214356"/>
            <a:ext cx="5605439" cy="110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88564" y="498763"/>
            <a:ext cx="2907486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"/>
              </a:rPr>
              <a:t>PLAN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14051" y="557644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12964" y="2225391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9483" y="1583254"/>
            <a:ext cx="3934942" cy="218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83"/>
              </a:lnSpc>
              <a:spcBef>
                <a:spcPct val="0"/>
              </a:spcBef>
            </a:pPr>
            <a:r>
              <a:rPr lang="en-US" sz="1799" spc="176">
                <a:solidFill>
                  <a:srgbClr val="FFFFFF"/>
                </a:solidFill>
                <a:latin typeface="Open Sauce"/>
              </a:rPr>
              <a:t>Data analytics refers to the process of collecting, organizing, analyzing, and interpreting large sets of data to gain insights, identify patterns, and make informed decisions.</a:t>
            </a:r>
          </a:p>
        </p:txBody>
      </p:sp>
      <p:grpSp>
        <p:nvGrpSpPr>
          <p:cNvPr name="Group 19" id="19"/>
          <p:cNvGrpSpPr/>
          <p:nvPr/>
        </p:nvGrpSpPr>
        <p:grpSpPr>
          <a:xfrm rot="-10800000">
            <a:off x="8101190" y="1978948"/>
            <a:ext cx="5482233" cy="1424888"/>
            <a:chOff x="0" y="0"/>
            <a:chExt cx="7374240" cy="19166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388564" y="2231556"/>
            <a:ext cx="2907486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"/>
              </a:rPr>
              <a:t>PREPARE</a:t>
            </a:r>
          </a:p>
        </p:txBody>
      </p:sp>
      <p:grpSp>
        <p:nvGrpSpPr>
          <p:cNvPr name="Group 22" id="22"/>
          <p:cNvGrpSpPr/>
          <p:nvPr/>
        </p:nvGrpSpPr>
        <p:grpSpPr>
          <a:xfrm rot="-10800000">
            <a:off x="13125750" y="1911421"/>
            <a:ext cx="915345" cy="1501511"/>
            <a:chOff x="0" y="0"/>
            <a:chExt cx="1451520" cy="23810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477841" y="3708207"/>
            <a:ext cx="5482233" cy="1424888"/>
            <a:chOff x="0" y="0"/>
            <a:chExt cx="7374240" cy="19166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101190" y="3669896"/>
            <a:ext cx="915345" cy="1501511"/>
            <a:chOff x="0" y="0"/>
            <a:chExt cx="1451520" cy="23810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498311" y="3949595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8564" y="4038067"/>
            <a:ext cx="2907486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"/>
              </a:rPr>
              <a:t>PROCESS</a:t>
            </a:r>
          </a:p>
        </p:txBody>
      </p:sp>
      <p:grpSp>
        <p:nvGrpSpPr>
          <p:cNvPr name="Group 30" id="30"/>
          <p:cNvGrpSpPr/>
          <p:nvPr/>
        </p:nvGrpSpPr>
        <p:grpSpPr>
          <a:xfrm rot="-10800000">
            <a:off x="8293582" y="5428582"/>
            <a:ext cx="5482233" cy="1424888"/>
            <a:chOff x="0" y="0"/>
            <a:chExt cx="7374240" cy="19166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32" id="32"/>
          <p:cNvGrpSpPr/>
          <p:nvPr/>
        </p:nvGrpSpPr>
        <p:grpSpPr>
          <a:xfrm rot="-10800000">
            <a:off x="13187384" y="5390270"/>
            <a:ext cx="915345" cy="1501511"/>
            <a:chOff x="0" y="0"/>
            <a:chExt cx="1451520" cy="23810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3743722" y="5669970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04</a:t>
            </a:r>
          </a:p>
        </p:txBody>
      </p:sp>
      <p:grpSp>
        <p:nvGrpSpPr>
          <p:cNvPr name="Group 35" id="35"/>
          <p:cNvGrpSpPr/>
          <p:nvPr/>
        </p:nvGrpSpPr>
        <p:grpSpPr>
          <a:xfrm rot="-10800000">
            <a:off x="8293582" y="8758470"/>
            <a:ext cx="5482233" cy="1424888"/>
            <a:chOff x="0" y="0"/>
            <a:chExt cx="7374240" cy="19166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37" id="37"/>
          <p:cNvGrpSpPr/>
          <p:nvPr/>
        </p:nvGrpSpPr>
        <p:grpSpPr>
          <a:xfrm rot="-10800000">
            <a:off x="13318142" y="8681847"/>
            <a:ext cx="915345" cy="1501511"/>
            <a:chOff x="0" y="0"/>
            <a:chExt cx="1451520" cy="23810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3775814" y="8961546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06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8558863" y="7074370"/>
            <a:ext cx="5482233" cy="1424888"/>
            <a:chOff x="0" y="0"/>
            <a:chExt cx="7374240" cy="19166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8101190" y="7027674"/>
            <a:ext cx="915345" cy="1501511"/>
            <a:chOff x="0" y="0"/>
            <a:chExt cx="1451520" cy="238104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7498311" y="7307373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765215" y="5736645"/>
            <a:ext cx="2907486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"/>
              </a:rPr>
              <a:t>ANALYSE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388564" y="7427828"/>
            <a:ext cx="2907486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"/>
              </a:rPr>
              <a:t>SHARE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846236" y="9070758"/>
            <a:ext cx="2907486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"/>
              </a:rPr>
              <a:t>ACT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55368" y="1492076"/>
            <a:ext cx="1400485" cy="8447885"/>
            <a:chOff x="0" y="0"/>
            <a:chExt cx="368852" cy="2224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2224957"/>
            </a:xfrm>
            <a:custGeom>
              <a:avLst/>
              <a:gdLst/>
              <a:ahLst/>
              <a:cxnLst/>
              <a:rect r="r" b="b" t="t" l="l"/>
              <a:pathLst>
                <a:path h="222495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2224957"/>
                  </a:lnTo>
                  <a:lnTo>
                    <a:pt x="0" y="2224957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06241" y="2813480"/>
            <a:ext cx="4081678" cy="6635044"/>
            <a:chOff x="0" y="0"/>
            <a:chExt cx="1075010" cy="17475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5010" cy="1747501"/>
            </a:xfrm>
            <a:custGeom>
              <a:avLst/>
              <a:gdLst/>
              <a:ahLst/>
              <a:cxnLst/>
              <a:rect r="r" b="b" t="t" l="l"/>
              <a:pathLst>
                <a:path h="1747501" w="1075010">
                  <a:moveTo>
                    <a:pt x="0" y="0"/>
                  </a:moveTo>
                  <a:lnTo>
                    <a:pt x="1075010" y="0"/>
                  </a:lnTo>
                  <a:lnTo>
                    <a:pt x="1075010" y="1747501"/>
                  </a:lnTo>
                  <a:lnTo>
                    <a:pt x="0" y="17475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20416" y="1782278"/>
            <a:ext cx="4638934" cy="7421143"/>
          </a:xfrm>
          <a:custGeom>
            <a:avLst/>
            <a:gdLst/>
            <a:ahLst/>
            <a:cxnLst/>
            <a:rect r="r" b="b" t="t" l="l"/>
            <a:pathLst>
              <a:path h="7421143" w="4638934">
                <a:moveTo>
                  <a:pt x="0" y="0"/>
                </a:moveTo>
                <a:lnTo>
                  <a:pt x="4638934" y="0"/>
                </a:lnTo>
                <a:lnTo>
                  <a:pt x="4638934" y="7421143"/>
                </a:lnTo>
                <a:lnTo>
                  <a:pt x="0" y="7421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86" t="0" r="-4986" b="-311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55368" y="330443"/>
            <a:ext cx="953828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</a:pPr>
            <a:r>
              <a:rPr lang="en-US" sz="5000" spc="490">
                <a:solidFill>
                  <a:srgbClr val="231F20"/>
                </a:solidFill>
                <a:latin typeface="Codec Pro ExtraBold"/>
              </a:rPr>
              <a:t>Data Analytics Process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87001" y="1801053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7001" y="2920378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7001" y="442695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87001" y="5762689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87001" y="740610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87001" y="886777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29904" y="1744178"/>
            <a:ext cx="8816461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Plan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 - The objectives, goals, and requirements of the data analytics project are defined.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88418" y="2863504"/>
            <a:ext cx="8369196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Prepare - 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The necessary data is collected, organized, and prepared for analysis.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88418" y="4151001"/>
            <a:ext cx="8816461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Process - 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The prepared data is subjected to further processing, which may involve filtering, aggregating, or summarizing the data.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29904" y="5677919"/>
            <a:ext cx="8816461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Analyze - 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The analysis stage is where the core data analytics techniques are applied to derive insights from the processed data.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72881" y="7378078"/>
            <a:ext cx="9047535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Share - 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The sharing stage involves communicating the results and insights obtained from the analysis to relevant stakeholders.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72881" y="8930101"/>
            <a:ext cx="8816461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Act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 - The final stage is where the insights gained from the analysis are put into action.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178479" y="-91013"/>
            <a:ext cx="9819282" cy="5523347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37471" y="4365741"/>
            <a:ext cx="6911431" cy="1342818"/>
            <a:chOff x="0" y="0"/>
            <a:chExt cx="6274727" cy="12191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74691" cy="1219083"/>
            </a:xfrm>
            <a:custGeom>
              <a:avLst/>
              <a:gdLst/>
              <a:ahLst/>
              <a:cxnLst/>
              <a:rect r="r" b="b" t="t" l="l"/>
              <a:pathLst>
                <a:path h="1219083" w="6274691">
                  <a:moveTo>
                    <a:pt x="51596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9083"/>
                    <a:pt x="0" y="1219083"/>
                    <a:pt x="0" y="1219083"/>
                  </a:cubicBezTo>
                  <a:cubicBezTo>
                    <a:pt x="5159682" y="1219083"/>
                    <a:pt x="5159682" y="1219083"/>
                    <a:pt x="5159682" y="1219083"/>
                  </a:cubicBezTo>
                  <a:cubicBezTo>
                    <a:pt x="5773827" y="1219083"/>
                    <a:pt x="6274691" y="945311"/>
                    <a:pt x="6274691" y="609488"/>
                  </a:cubicBezTo>
                  <a:cubicBezTo>
                    <a:pt x="6274691" y="273665"/>
                    <a:pt x="5773827" y="0"/>
                    <a:pt x="5159682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059253" y="4149272"/>
            <a:ext cx="1611380" cy="1610251"/>
            <a:chOff x="0" y="0"/>
            <a:chExt cx="2056320" cy="20548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886100" y="5873823"/>
            <a:ext cx="7119601" cy="1389933"/>
            <a:chOff x="0" y="0"/>
            <a:chExt cx="6463720" cy="12618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63614" cy="1261857"/>
            </a:xfrm>
            <a:custGeom>
              <a:avLst/>
              <a:gdLst/>
              <a:ahLst/>
              <a:cxnLst/>
              <a:rect r="r" b="b" t="t" l="l"/>
              <a:pathLst>
                <a:path h="1261857" w="6463614">
                  <a:moveTo>
                    <a:pt x="531502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61857"/>
                    <a:pt x="0" y="1261857"/>
                    <a:pt x="0" y="1261857"/>
                  </a:cubicBezTo>
                  <a:cubicBezTo>
                    <a:pt x="5315028" y="1261857"/>
                    <a:pt x="5315028" y="1261857"/>
                    <a:pt x="5315028" y="1261857"/>
                  </a:cubicBezTo>
                  <a:cubicBezTo>
                    <a:pt x="5947717" y="1261857"/>
                    <a:pt x="6463614" y="978459"/>
                    <a:pt x="6463614" y="630928"/>
                  </a:cubicBezTo>
                  <a:cubicBezTo>
                    <a:pt x="6463614" y="283398"/>
                    <a:pt x="5947716" y="0"/>
                    <a:pt x="5315028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088330" y="5708559"/>
            <a:ext cx="1544672" cy="1543591"/>
            <a:chOff x="0" y="0"/>
            <a:chExt cx="2058480" cy="2057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222530" y="7382153"/>
            <a:ext cx="6921470" cy="1287195"/>
            <a:chOff x="0" y="0"/>
            <a:chExt cx="6283841" cy="1168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83672" cy="1168621"/>
            </a:xfrm>
            <a:custGeom>
              <a:avLst/>
              <a:gdLst/>
              <a:ahLst/>
              <a:cxnLst/>
              <a:rect r="r" b="b" t="t" l="l"/>
              <a:pathLst>
                <a:path h="1168621" w="6283672">
                  <a:moveTo>
                    <a:pt x="516704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8621"/>
                    <a:pt x="0" y="1168621"/>
                    <a:pt x="0" y="1168621"/>
                  </a:cubicBezTo>
                  <a:cubicBezTo>
                    <a:pt x="5167049" y="1168621"/>
                    <a:pt x="5167049" y="1168621"/>
                    <a:pt x="5167049" y="1168621"/>
                  </a:cubicBezTo>
                  <a:cubicBezTo>
                    <a:pt x="5782240" y="1168621"/>
                    <a:pt x="6283672" y="906216"/>
                    <a:pt x="6283672" y="584361"/>
                  </a:cubicBezTo>
                  <a:cubicBezTo>
                    <a:pt x="6283672" y="262506"/>
                    <a:pt x="5782240" y="0"/>
                    <a:pt x="5167049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25438" y="7358292"/>
            <a:ext cx="1474514" cy="1474514"/>
            <a:chOff x="0" y="0"/>
            <a:chExt cx="2055600" cy="2055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28700" y="8884016"/>
            <a:ext cx="7283866" cy="1318343"/>
            <a:chOff x="0" y="0"/>
            <a:chExt cx="6612852" cy="11968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12744" cy="1196864"/>
            </a:xfrm>
            <a:custGeom>
              <a:avLst/>
              <a:gdLst/>
              <a:ahLst/>
              <a:cxnLst/>
              <a:rect r="r" b="b" t="t" l="l"/>
              <a:pathLst>
                <a:path h="1196864" w="6612744">
                  <a:moveTo>
                    <a:pt x="543765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96864"/>
                    <a:pt x="0" y="1196864"/>
                    <a:pt x="0" y="1196864"/>
                  </a:cubicBezTo>
                  <a:cubicBezTo>
                    <a:pt x="5437654" y="1196864"/>
                    <a:pt x="5437654" y="1196864"/>
                    <a:pt x="5437654" y="1196864"/>
                  </a:cubicBezTo>
                  <a:cubicBezTo>
                    <a:pt x="6085077" y="1196864"/>
                    <a:pt x="6612744" y="928082"/>
                    <a:pt x="6612744" y="598380"/>
                  </a:cubicBezTo>
                  <a:cubicBezTo>
                    <a:pt x="6612744" y="268677"/>
                    <a:pt x="6085077" y="0"/>
                    <a:pt x="543765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6956" y="8840985"/>
            <a:ext cx="1402931" cy="1404406"/>
            <a:chOff x="0" y="0"/>
            <a:chExt cx="2054880" cy="2057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1457713" y="8109325"/>
            <a:ext cx="1029692" cy="892261"/>
          </a:xfrm>
          <a:custGeom>
            <a:avLst/>
            <a:gdLst/>
            <a:ahLst/>
            <a:cxnLst/>
            <a:rect r="r" b="b" t="t" l="l"/>
            <a:pathLst>
              <a:path h="892261" w="1029692">
                <a:moveTo>
                  <a:pt x="0" y="0"/>
                </a:moveTo>
                <a:lnTo>
                  <a:pt x="1029692" y="0"/>
                </a:lnTo>
                <a:lnTo>
                  <a:pt x="1029692" y="892261"/>
                </a:lnTo>
                <a:lnTo>
                  <a:pt x="0" y="892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498300" y="5855311"/>
            <a:ext cx="724731" cy="1065909"/>
          </a:xfrm>
          <a:custGeom>
            <a:avLst/>
            <a:gdLst/>
            <a:ahLst/>
            <a:cxnLst/>
            <a:rect r="r" b="b" t="t" l="l"/>
            <a:pathLst>
              <a:path h="1065909" w="724731">
                <a:moveTo>
                  <a:pt x="0" y="0"/>
                </a:moveTo>
                <a:lnTo>
                  <a:pt x="724731" y="0"/>
                </a:lnTo>
                <a:lnTo>
                  <a:pt x="724731" y="1065908"/>
                </a:lnTo>
                <a:lnTo>
                  <a:pt x="0" y="106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5170401" y="2818490"/>
            <a:ext cx="7032753" cy="1385326"/>
            <a:chOff x="0" y="0"/>
            <a:chExt cx="6384872" cy="12577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84836" cy="1257674"/>
            </a:xfrm>
            <a:custGeom>
              <a:avLst/>
              <a:gdLst/>
              <a:ahLst/>
              <a:cxnLst/>
              <a:rect r="r" b="b" t="t" l="l"/>
              <a:pathLst>
                <a:path h="1257674" w="6384836">
                  <a:moveTo>
                    <a:pt x="525025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57674"/>
                    <a:pt x="0" y="1257674"/>
                    <a:pt x="0" y="1257674"/>
                  </a:cubicBezTo>
                  <a:cubicBezTo>
                    <a:pt x="5250254" y="1257674"/>
                    <a:pt x="5250254" y="1257674"/>
                    <a:pt x="5250254" y="1257674"/>
                  </a:cubicBezTo>
                  <a:cubicBezTo>
                    <a:pt x="5875180" y="1257674"/>
                    <a:pt x="6384836" y="975236"/>
                    <a:pt x="6384836" y="628782"/>
                  </a:cubicBezTo>
                  <a:cubicBezTo>
                    <a:pt x="6384836" y="282328"/>
                    <a:pt x="5875179" y="0"/>
                    <a:pt x="525025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4091026" y="2660316"/>
            <a:ext cx="1592240" cy="1591125"/>
            <a:chOff x="0" y="0"/>
            <a:chExt cx="2056320" cy="20548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6092739" y="1160562"/>
            <a:ext cx="6710490" cy="1385326"/>
            <a:chOff x="0" y="0"/>
            <a:chExt cx="6092297" cy="125770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092263" cy="1257674"/>
            </a:xfrm>
            <a:custGeom>
              <a:avLst/>
              <a:gdLst/>
              <a:ahLst/>
              <a:cxnLst/>
              <a:rect r="r" b="b" t="t" l="l"/>
              <a:pathLst>
                <a:path h="1257674" w="6092263">
                  <a:moveTo>
                    <a:pt x="50096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57674"/>
                    <a:pt x="0" y="1257674"/>
                    <a:pt x="0" y="1257674"/>
                  </a:cubicBezTo>
                  <a:cubicBezTo>
                    <a:pt x="5009671" y="1257674"/>
                    <a:pt x="5009671" y="1257674"/>
                    <a:pt x="5009671" y="1257674"/>
                  </a:cubicBezTo>
                  <a:cubicBezTo>
                    <a:pt x="5605961" y="1257674"/>
                    <a:pt x="6092263" y="975236"/>
                    <a:pt x="6092263" y="628782"/>
                  </a:cubicBezTo>
                  <a:cubicBezTo>
                    <a:pt x="6092263" y="282328"/>
                    <a:pt x="5605960" y="0"/>
                    <a:pt x="5009671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4966893" y="1057662"/>
            <a:ext cx="1592240" cy="1591125"/>
            <a:chOff x="0" y="0"/>
            <a:chExt cx="2056320" cy="205488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5363300" y="1360870"/>
            <a:ext cx="799426" cy="880347"/>
          </a:xfrm>
          <a:custGeom>
            <a:avLst/>
            <a:gdLst/>
            <a:ahLst/>
            <a:cxnLst/>
            <a:rect r="r" b="b" t="t" l="l"/>
            <a:pathLst>
              <a:path h="880347" w="799426">
                <a:moveTo>
                  <a:pt x="0" y="0"/>
                </a:moveTo>
                <a:lnTo>
                  <a:pt x="799426" y="0"/>
                </a:lnTo>
                <a:lnTo>
                  <a:pt x="799426" y="880346"/>
                </a:lnTo>
                <a:lnTo>
                  <a:pt x="0" y="880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46071" y="9108299"/>
            <a:ext cx="801778" cy="869779"/>
          </a:xfrm>
          <a:custGeom>
            <a:avLst/>
            <a:gdLst/>
            <a:ahLst/>
            <a:cxnLst/>
            <a:rect r="r" b="b" t="t" l="l"/>
            <a:pathLst>
              <a:path h="869779" w="801778">
                <a:moveTo>
                  <a:pt x="0" y="0"/>
                </a:moveTo>
                <a:lnTo>
                  <a:pt x="801778" y="0"/>
                </a:lnTo>
                <a:lnTo>
                  <a:pt x="801778" y="869778"/>
                </a:lnTo>
                <a:lnTo>
                  <a:pt x="0" y="8697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241907" y="4333627"/>
            <a:ext cx="1246072" cy="1241541"/>
          </a:xfrm>
          <a:custGeom>
            <a:avLst/>
            <a:gdLst/>
            <a:ahLst/>
            <a:cxnLst/>
            <a:rect r="r" b="b" t="t" l="l"/>
            <a:pathLst>
              <a:path h="1241541" w="1246072">
                <a:moveTo>
                  <a:pt x="0" y="0"/>
                </a:moveTo>
                <a:lnTo>
                  <a:pt x="1246072" y="0"/>
                </a:lnTo>
                <a:lnTo>
                  <a:pt x="1246072" y="1241541"/>
                </a:lnTo>
                <a:lnTo>
                  <a:pt x="0" y="12415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324863" y="2961481"/>
            <a:ext cx="1000866" cy="988796"/>
          </a:xfrm>
          <a:custGeom>
            <a:avLst/>
            <a:gdLst/>
            <a:ahLst/>
            <a:cxnLst/>
            <a:rect r="r" b="b" t="t" l="l"/>
            <a:pathLst>
              <a:path h="988796" w="1000866">
                <a:moveTo>
                  <a:pt x="0" y="0"/>
                </a:moveTo>
                <a:lnTo>
                  <a:pt x="1000866" y="0"/>
                </a:lnTo>
                <a:lnTo>
                  <a:pt x="1000866" y="988796"/>
                </a:lnTo>
                <a:lnTo>
                  <a:pt x="0" y="9887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47849" y="7504006"/>
            <a:ext cx="1150451" cy="946246"/>
          </a:xfrm>
          <a:custGeom>
            <a:avLst/>
            <a:gdLst/>
            <a:ahLst/>
            <a:cxnLst/>
            <a:rect r="r" b="b" t="t" l="l"/>
            <a:pathLst>
              <a:path h="946246" w="1150451">
                <a:moveTo>
                  <a:pt x="0" y="0"/>
                </a:moveTo>
                <a:lnTo>
                  <a:pt x="1150451" y="0"/>
                </a:lnTo>
                <a:lnTo>
                  <a:pt x="1150451" y="946246"/>
                </a:lnTo>
                <a:lnTo>
                  <a:pt x="0" y="9462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1729927" y="5162550"/>
            <a:ext cx="6412660" cy="227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Understanding Data Analytics Process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079454" y="2269171"/>
            <a:ext cx="4516036" cy="242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3"/>
              </a:lnSpc>
            </a:pPr>
            <a:r>
              <a:rPr lang="en-US" sz="2857" spc="280">
                <a:solidFill>
                  <a:srgbClr val="231F20"/>
                </a:solidFill>
                <a:latin typeface="Open Sauce"/>
              </a:rPr>
              <a:t>Lets understand the Data Analytics Process with an example of a student  selecting a college.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79842" y="9032831"/>
            <a:ext cx="5540624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 Bold"/>
              </a:rPr>
              <a:t>Plan:</a:t>
            </a:r>
            <a:r>
              <a:rPr lang="en-US" sz="1844" spc="180">
                <a:solidFill>
                  <a:srgbClr val="231F20"/>
                </a:solidFill>
                <a:latin typeface="Open Sauce"/>
              </a:rPr>
              <a:t> In the planning phase, the student establishes their objectives and criteria for selecting a college.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782069" y="7625706"/>
            <a:ext cx="5530497" cy="92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3"/>
              </a:lnSpc>
            </a:pPr>
            <a:r>
              <a:rPr lang="en-US" sz="1828" spc="179">
                <a:solidFill>
                  <a:srgbClr val="231F20"/>
                </a:solidFill>
                <a:latin typeface="Open Sauce Bold"/>
              </a:rPr>
              <a:t>Prepare:</a:t>
            </a:r>
            <a:r>
              <a:rPr lang="en-US" sz="1828" spc="179">
                <a:solidFill>
                  <a:srgbClr val="231F20"/>
                </a:solidFill>
                <a:latin typeface="Open Sauce"/>
              </a:rPr>
              <a:t> In the preparation phase, the student collects relevant data from various sources.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803398" y="5978598"/>
            <a:ext cx="5703370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 Bold"/>
              </a:rPr>
              <a:t>Process:</a:t>
            </a:r>
            <a:r>
              <a:rPr lang="en-US" sz="1844" spc="180">
                <a:solidFill>
                  <a:srgbClr val="231F20"/>
                </a:solidFill>
                <a:latin typeface="Open Sauce"/>
              </a:rPr>
              <a:t> In the processing phase, the collected data is cleaned, transformed, and structured.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763894" y="4553911"/>
            <a:ext cx="5629436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 Bold"/>
              </a:rPr>
              <a:t>Analyse:</a:t>
            </a:r>
            <a:r>
              <a:rPr lang="en-US" sz="1844" spc="180">
                <a:solidFill>
                  <a:srgbClr val="231F20"/>
                </a:solidFill>
                <a:latin typeface="Open Sauce"/>
              </a:rPr>
              <a:t> In the analysis phase, data analytics techniques are applied to gain insights and compare colleges.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763013" y="3020890"/>
            <a:ext cx="6044714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 Bold"/>
              </a:rPr>
              <a:t>Share:</a:t>
            </a:r>
            <a:r>
              <a:rPr lang="en-US" sz="1844" spc="180">
                <a:solidFill>
                  <a:srgbClr val="231F20"/>
                </a:solidFill>
                <a:latin typeface="Open Sauce"/>
              </a:rPr>
              <a:t> The student communicates the findings to relevant stakeholders, such as parents, </a:t>
            </a:r>
            <a:r>
              <a:rPr lang="en-US" sz="1844" spc="180">
                <a:solidFill>
                  <a:srgbClr val="231F20"/>
                </a:solidFill>
                <a:latin typeface="Open Sauce"/>
              </a:rPr>
              <a:t>school counselors, or mentors.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585570" y="1374244"/>
            <a:ext cx="5409005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 Bold"/>
              </a:rPr>
              <a:t>Act:</a:t>
            </a:r>
            <a:r>
              <a:rPr lang="en-US" sz="1844" spc="180">
                <a:solidFill>
                  <a:srgbClr val="231F20"/>
                </a:solidFill>
                <a:latin typeface="Open Sauce"/>
              </a:rPr>
              <a:t> In the action phase, the student takes informed actions based on the insights gained from the data analysis. 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16936155" y="6755876"/>
            <a:ext cx="2085109" cy="2085109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7447929" y="-91013"/>
            <a:ext cx="1061560" cy="1061560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784" y="400976"/>
            <a:ext cx="7376308" cy="9460058"/>
          </a:xfrm>
          <a:custGeom>
            <a:avLst/>
            <a:gdLst/>
            <a:ahLst/>
            <a:cxnLst/>
            <a:rect r="r" b="b" t="t" l="l"/>
            <a:pathLst>
              <a:path h="9460058" w="7376308">
                <a:moveTo>
                  <a:pt x="0" y="0"/>
                </a:moveTo>
                <a:lnTo>
                  <a:pt x="7376308" y="0"/>
                </a:lnTo>
                <a:lnTo>
                  <a:pt x="7376308" y="9460058"/>
                </a:lnTo>
                <a:lnTo>
                  <a:pt x="0" y="94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176" t="0" r="-401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74828" y="1219982"/>
            <a:ext cx="6246725" cy="95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ExtraBold"/>
              </a:rPr>
              <a:t>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74828" y="2129444"/>
            <a:ext cx="7252913" cy="556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231F20"/>
                </a:solidFill>
                <a:latin typeface="Open Sauce"/>
              </a:rPr>
              <a:t>In the planning phase, the student establishes their objectives and criteria for selecting a college.</a:t>
            </a:r>
          </a:p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231F20"/>
                </a:solidFill>
                <a:latin typeface="Open Sauce"/>
              </a:rPr>
              <a:t>The student decide the course/field of study to be pursued.</a:t>
            </a:r>
          </a:p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231F20"/>
                </a:solidFill>
                <a:latin typeface="Open Sauce"/>
              </a:rPr>
              <a:t>The student finds out the list of colleges offering the Course in the desired location.</a:t>
            </a:r>
          </a:p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231F20"/>
                </a:solidFill>
                <a:latin typeface="Open Sauce"/>
              </a:rPr>
              <a:t>The student will consider factors such as location, field of study, campus culture, financial affordability, and career opportunities etc.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18228" y="3444372"/>
            <a:ext cx="1536627" cy="1236327"/>
          </a:xfrm>
          <a:custGeom>
            <a:avLst/>
            <a:gdLst/>
            <a:ahLst/>
            <a:cxnLst/>
            <a:rect r="r" b="b" t="t" l="l"/>
            <a:pathLst>
              <a:path h="1236327" w="1536627">
                <a:moveTo>
                  <a:pt x="0" y="0"/>
                </a:moveTo>
                <a:lnTo>
                  <a:pt x="1536627" y="0"/>
                </a:lnTo>
                <a:lnTo>
                  <a:pt x="1536627" y="1236326"/>
                </a:lnTo>
                <a:lnTo>
                  <a:pt x="0" y="123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3594" y="1738924"/>
            <a:ext cx="5150121" cy="117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32"/>
              </a:lnSpc>
              <a:spcBef>
                <a:spcPct val="0"/>
              </a:spcBef>
            </a:pPr>
            <a:r>
              <a:rPr lang="en-US" sz="6400" spc="627">
                <a:solidFill>
                  <a:srgbClr val="231F20"/>
                </a:solidFill>
                <a:latin typeface="Codec Pro ExtraBold"/>
              </a:rPr>
              <a:t>Prepare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76957" y="8273795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F5FFF5"/>
                </a:solidFill>
                <a:latin typeface="Open Sauce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3594" y="2860060"/>
            <a:ext cx="5248404" cy="733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5125" indent="-297562" lvl="1">
              <a:lnSpc>
                <a:spcPts val="3803"/>
              </a:lnSpc>
              <a:buFont typeface="Arial"/>
              <a:buChar char="•"/>
            </a:pPr>
            <a:r>
              <a:rPr lang="en-US" sz="2756" spc="270">
                <a:solidFill>
                  <a:srgbClr val="231F20"/>
                </a:solidFill>
                <a:latin typeface="Open Sauce"/>
              </a:rPr>
              <a:t>In the preparation phase, the student collects relevant data from a variety of sources.</a:t>
            </a:r>
          </a:p>
          <a:p>
            <a:pPr marL="595125" indent="-297562" lvl="1">
              <a:lnSpc>
                <a:spcPts val="3803"/>
              </a:lnSpc>
              <a:buFont typeface="Arial"/>
              <a:buChar char="•"/>
            </a:pPr>
            <a:r>
              <a:rPr lang="en-US" sz="2756" spc="270">
                <a:solidFill>
                  <a:srgbClr val="231F20"/>
                </a:solidFill>
                <a:latin typeface="Open Sauce"/>
              </a:rPr>
              <a:t>The student collects data like the fees structure, financial aid, placements and academic program details.</a:t>
            </a:r>
          </a:p>
          <a:p>
            <a:pPr marL="595125" indent="-297562" lvl="1">
              <a:lnSpc>
                <a:spcPts val="3803"/>
              </a:lnSpc>
              <a:buFont typeface="Arial"/>
              <a:buChar char="•"/>
            </a:pPr>
            <a:r>
              <a:rPr lang="en-US" sz="2756" spc="270">
                <a:solidFill>
                  <a:srgbClr val="231F20"/>
                </a:solidFill>
                <a:latin typeface="Open Sauce"/>
              </a:rPr>
              <a:t>The data is collected and prepared for analysis.</a:t>
            </a:r>
          </a:p>
          <a:p>
            <a:pPr>
              <a:lnSpc>
                <a:spcPts val="2834"/>
              </a:lnSpc>
            </a:pPr>
          </a:p>
          <a:p>
            <a:pPr marL="0" indent="0" lvl="0">
              <a:lnSpc>
                <a:spcPts val="2834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-2059222" y="10340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63092" y="3152868"/>
            <a:ext cx="255136" cy="25513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63092" y="5282695"/>
            <a:ext cx="255136" cy="25513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F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63092" y="7801292"/>
            <a:ext cx="255136" cy="25513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FF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382676" y="10340"/>
            <a:ext cx="8412990" cy="10276660"/>
            <a:chOff x="0" y="0"/>
            <a:chExt cx="2215767" cy="27066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15767" cy="2706610"/>
            </a:xfrm>
            <a:custGeom>
              <a:avLst/>
              <a:gdLst/>
              <a:ahLst/>
              <a:cxnLst/>
              <a:rect r="r" b="b" t="t" l="l"/>
              <a:pathLst>
                <a:path h="2706610" w="2215767">
                  <a:moveTo>
                    <a:pt x="0" y="0"/>
                  </a:moveTo>
                  <a:lnTo>
                    <a:pt x="2215767" y="0"/>
                  </a:lnTo>
                  <a:lnTo>
                    <a:pt x="2215767" y="2706610"/>
                  </a:lnTo>
                  <a:lnTo>
                    <a:pt x="0" y="270661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229716" y="1913702"/>
            <a:ext cx="5060944" cy="6737985"/>
            <a:chOff x="0" y="0"/>
            <a:chExt cx="3663950" cy="48780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8"/>
              <a:stretch>
                <a:fillRect l="-50291" t="0" r="-50291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3" id="23"/>
          <p:cNvSpPr/>
          <p:nvPr/>
        </p:nvSpPr>
        <p:spPr>
          <a:xfrm flipH="true" flipV="true" rot="0">
            <a:off x="16322124" y="6971642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3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3" y="0"/>
                </a:lnTo>
                <a:lnTo>
                  <a:pt x="4118443" y="365418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99195" y="819150"/>
            <a:ext cx="5150121" cy="117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31"/>
              </a:lnSpc>
              <a:spcBef>
                <a:spcPct val="0"/>
              </a:spcBef>
            </a:pPr>
            <a:r>
              <a:rPr lang="en-US" sz="6399" spc="627">
                <a:solidFill>
                  <a:srgbClr val="231F20"/>
                </a:solidFill>
                <a:latin typeface="Codec Pro ExtraBold"/>
              </a:rPr>
              <a:t>Process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50053" y="2128330"/>
            <a:ext cx="12558475" cy="474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3857" indent="-351929" lvl="1">
              <a:lnSpc>
                <a:spcPts val="4498"/>
              </a:lnSpc>
              <a:buFont typeface="Arial"/>
              <a:buChar char="•"/>
            </a:pPr>
            <a:r>
              <a:rPr lang="en-US" sz="3260" spc="319">
                <a:solidFill>
                  <a:srgbClr val="231F20"/>
                </a:solidFill>
                <a:latin typeface="Open Sauce"/>
              </a:rPr>
              <a:t>In the processing phase, the student  cleans and structures the collected data.</a:t>
            </a:r>
          </a:p>
          <a:p>
            <a:pPr marL="703857" indent="-351929" lvl="1">
              <a:lnSpc>
                <a:spcPts val="4498"/>
              </a:lnSpc>
              <a:buFont typeface="Arial"/>
              <a:buChar char="•"/>
            </a:pPr>
            <a:r>
              <a:rPr lang="en-US" sz="3260" spc="319">
                <a:solidFill>
                  <a:srgbClr val="231F20"/>
                </a:solidFill>
                <a:latin typeface="Open Sauce"/>
              </a:rPr>
              <a:t>Data cleaning involves removing errors and discrepancies. For example cross checking the fees structure in the colleges.</a:t>
            </a:r>
          </a:p>
          <a:p>
            <a:pPr marL="703857" indent="-351929" lvl="1">
              <a:lnSpc>
                <a:spcPts val="4498"/>
              </a:lnSpc>
              <a:buFont typeface="Arial"/>
              <a:buChar char="•"/>
            </a:pPr>
            <a:r>
              <a:rPr lang="en-US" sz="3260" spc="319">
                <a:solidFill>
                  <a:srgbClr val="231F20"/>
                </a:solidFill>
                <a:latin typeface="Open Sauce"/>
              </a:rPr>
              <a:t>The data can be structured based on the location, course details, fees affordability etc.</a:t>
            </a:r>
          </a:p>
          <a:p>
            <a:pPr>
              <a:lnSpc>
                <a:spcPts val="3352"/>
              </a:lnSpc>
            </a:pPr>
          </a:p>
          <a:p>
            <a:pPr marL="0" indent="0" lvl="0">
              <a:lnSpc>
                <a:spcPts val="3352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4163092" y="3152868"/>
            <a:ext cx="255136" cy="25513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F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163092" y="5282695"/>
            <a:ext cx="255136" cy="25513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FF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163092" y="7801292"/>
            <a:ext cx="255136" cy="2551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FF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5400000">
            <a:off x="13223512" y="8331164"/>
            <a:ext cx="7147572" cy="3911671"/>
          </a:xfrm>
          <a:custGeom>
            <a:avLst/>
            <a:gdLst/>
            <a:ahLst/>
            <a:cxnLst/>
            <a:rect r="r" b="b" t="t" l="l"/>
            <a:pathLst>
              <a:path h="3911671" w="7147572">
                <a:moveTo>
                  <a:pt x="0" y="0"/>
                </a:moveTo>
                <a:lnTo>
                  <a:pt x="7147571" y="0"/>
                </a:lnTo>
                <a:lnTo>
                  <a:pt x="7147571" y="3911672"/>
                </a:lnTo>
                <a:lnTo>
                  <a:pt x="0" y="3911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42324" y="1295400"/>
            <a:ext cx="5260622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Analyse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2324" y="3391037"/>
            <a:ext cx="16016976" cy="586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3857" indent="-351929" lvl="1">
              <a:lnSpc>
                <a:spcPts val="4498"/>
              </a:lnSpc>
              <a:buFont typeface="Arial"/>
              <a:buChar char="•"/>
            </a:pPr>
            <a:r>
              <a:rPr lang="en-US" sz="3260" spc="319">
                <a:solidFill>
                  <a:srgbClr val="231F20"/>
                </a:solidFill>
                <a:latin typeface="Open Sauce"/>
              </a:rPr>
              <a:t>In the analysis phase, data analytics techniques are applied to gain insights and compare colleges based on the data collected.</a:t>
            </a:r>
          </a:p>
          <a:p>
            <a:pPr marL="703857" indent="-351929" lvl="1">
              <a:lnSpc>
                <a:spcPts val="4498"/>
              </a:lnSpc>
              <a:buFont typeface="Arial"/>
              <a:buChar char="•"/>
            </a:pPr>
            <a:r>
              <a:rPr lang="en-US" sz="3260" spc="319">
                <a:solidFill>
                  <a:srgbClr val="231F20"/>
                </a:solidFill>
                <a:latin typeface="Open Sauce"/>
              </a:rPr>
              <a:t>The student can use analytics to rank colleges based on various factors such as academic reputation, student satisfaction, financial aid availability, or career placement rates. </a:t>
            </a:r>
          </a:p>
          <a:p>
            <a:pPr marL="703857" indent="-351929" lvl="1">
              <a:lnSpc>
                <a:spcPts val="4498"/>
              </a:lnSpc>
              <a:buFont typeface="Arial"/>
              <a:buChar char="•"/>
            </a:pPr>
            <a:r>
              <a:rPr lang="en-US" sz="3260" spc="319">
                <a:solidFill>
                  <a:srgbClr val="231F20"/>
                </a:solidFill>
                <a:latin typeface="Open Sauce"/>
              </a:rPr>
              <a:t>Data visualization can be used to present findings in a clear and understandable manner.</a:t>
            </a:r>
          </a:p>
          <a:p>
            <a:pPr>
              <a:lnSpc>
                <a:spcPts val="3352"/>
              </a:lnSpc>
            </a:pPr>
          </a:p>
          <a:p>
            <a:pPr marL="0" indent="0" lvl="0">
              <a:lnSpc>
                <a:spcPts val="33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852294"/>
            <a:ext cx="18288000" cy="3970203"/>
            <a:chOff x="0" y="0"/>
            <a:chExt cx="4816593" cy="1045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45650"/>
            </a:xfrm>
            <a:custGeom>
              <a:avLst/>
              <a:gdLst/>
              <a:ahLst/>
              <a:cxnLst/>
              <a:rect r="r" b="b" t="t" l="l"/>
              <a:pathLst>
                <a:path h="104565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8063166"/>
            <a:ext cx="18288000" cy="3949605"/>
          </a:xfrm>
          <a:custGeom>
            <a:avLst/>
            <a:gdLst/>
            <a:ahLst/>
            <a:cxnLst/>
            <a:rect r="r" b="b" t="t" l="l"/>
            <a:pathLst>
              <a:path h="3949605" w="18288000">
                <a:moveTo>
                  <a:pt x="0" y="0"/>
                </a:moveTo>
                <a:lnTo>
                  <a:pt x="18288000" y="0"/>
                </a:lnTo>
                <a:lnTo>
                  <a:pt x="18288000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-104344" r="0" b="-1043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96341" y="0"/>
            <a:ext cx="10449814" cy="7852294"/>
          </a:xfrm>
          <a:custGeom>
            <a:avLst/>
            <a:gdLst/>
            <a:ahLst/>
            <a:cxnLst/>
            <a:rect r="r" b="b" t="t" l="l"/>
            <a:pathLst>
              <a:path h="7852294" w="10449814">
                <a:moveTo>
                  <a:pt x="0" y="0"/>
                </a:moveTo>
                <a:lnTo>
                  <a:pt x="10449814" y="0"/>
                </a:lnTo>
                <a:lnTo>
                  <a:pt x="10449814" y="7852294"/>
                </a:lnTo>
                <a:lnTo>
                  <a:pt x="0" y="7852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70" t="0" r="-645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815516"/>
            <a:ext cx="5260622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Share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2894" y="506344"/>
            <a:ext cx="9771723" cy="678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3264" indent="-341632" lvl="1">
              <a:lnSpc>
                <a:spcPts val="4367"/>
              </a:lnSpc>
              <a:buFont typeface="Arial"/>
              <a:buChar char="•"/>
            </a:pPr>
            <a:r>
              <a:rPr lang="en-US" sz="3164" spc="310">
                <a:solidFill>
                  <a:srgbClr val="231F20"/>
                </a:solidFill>
                <a:latin typeface="Open Sauce"/>
              </a:rPr>
              <a:t>In the sharing phase, the student communicates the findings to relevant stakeholders, such as parents, </a:t>
            </a:r>
            <a:r>
              <a:rPr lang="en-US" sz="3164" spc="310">
                <a:solidFill>
                  <a:srgbClr val="231F20"/>
                </a:solidFill>
                <a:latin typeface="Open Sauce"/>
              </a:rPr>
              <a:t>school counselors, or mentors.</a:t>
            </a:r>
          </a:p>
          <a:p>
            <a:pPr marL="683264" indent="-341632" lvl="1">
              <a:lnSpc>
                <a:spcPts val="4367"/>
              </a:lnSpc>
              <a:buFont typeface="Arial"/>
              <a:buChar char="•"/>
            </a:pPr>
            <a:r>
              <a:rPr lang="en-US" sz="3164" spc="310">
                <a:solidFill>
                  <a:srgbClr val="231F20"/>
                </a:solidFill>
                <a:latin typeface="Open Sauce"/>
              </a:rPr>
              <a:t>They can share reports, presentations, or visualizations that highlight the key findings and compare different colleges based on the analyzed data.</a:t>
            </a:r>
          </a:p>
          <a:p>
            <a:pPr marL="683264" indent="-341632" lvl="1">
              <a:lnSpc>
                <a:spcPts val="4367"/>
              </a:lnSpc>
              <a:buFont typeface="Arial"/>
              <a:buChar char="•"/>
            </a:pPr>
            <a:r>
              <a:rPr lang="en-US" sz="3164" spc="310">
                <a:solidFill>
                  <a:srgbClr val="231F20"/>
                </a:solidFill>
                <a:latin typeface="Open Sauce"/>
              </a:rPr>
              <a:t>Parents, counselors can help the student in analyzing the data and selecting the appropriate college.</a:t>
            </a:r>
          </a:p>
          <a:p>
            <a:pPr>
              <a:lnSpc>
                <a:spcPts val="3254"/>
              </a:lnSpc>
            </a:pPr>
          </a:p>
          <a:p>
            <a:pPr marL="0" indent="0" lvl="0">
              <a:lnSpc>
                <a:spcPts val="32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DAFmVV22Bfw</dc:identifier>
  <dcterms:modified xsi:type="dcterms:W3CDTF">2011-08-01T06:04:30Z</dcterms:modified>
  <cp:revision>1</cp:revision>
  <dc:title>Data Analytics Process: Real World Application Case Study</dc:title>
</cp:coreProperties>
</file>